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88" r:id="rId2"/>
    <p:sldId id="261" r:id="rId3"/>
    <p:sldId id="262" r:id="rId4"/>
    <p:sldId id="267" r:id="rId5"/>
    <p:sldId id="263" r:id="rId6"/>
    <p:sldId id="264" r:id="rId7"/>
    <p:sldId id="266" r:id="rId8"/>
    <p:sldId id="265"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7" r:id="rId28"/>
    <p:sldId id="28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3950" autoAdjust="0"/>
  </p:normalViewPr>
  <p:slideViewPr>
    <p:cSldViewPr snapToGrid="0" snapToObjects="1">
      <p:cViewPr varScale="1">
        <p:scale>
          <a:sx n="77" d="100"/>
          <a:sy n="77" d="100"/>
        </p:scale>
        <p:origin x="123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B31AEF-6AC3-4D79-8F6F-1BFF031F047B}" type="datetimeFigureOut">
              <a:rPr lang="en-US" smtClean="0"/>
              <a:t>4/17/2024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8425EC-431D-4B84-8029-AFF77F50EBB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Another area where quantitative techniques are used frequently is in total quality management. A quality revolution swept through both the business and public sectors in the 1980s and 1990s.10 It was inspired by a small group of quality experts; the most famous was W. Edwards Deming (pictured at right) and Joseph M. </a:t>
            </a:r>
            <a:r>
              <a:rPr lang="en-US" sz="1200" dirty="0" err="1">
                <a:latin typeface="Times New Roman" panose="02020603050405020304" pitchFamily="18" charset="0"/>
                <a:cs typeface="Times New Roman" panose="02020603050405020304" pitchFamily="18" charset="0"/>
              </a:rPr>
              <a:t>Juran</a:t>
            </a:r>
            <a:r>
              <a:rPr lang="en-US" sz="1200" dirty="0">
                <a:latin typeface="Times New Roman" panose="02020603050405020304" pitchFamily="18" charset="0"/>
                <a:cs typeface="Times New Roman" panose="02020603050405020304" pitchFamily="18" charset="0"/>
              </a:rPr>
              <a:t>. The ideas and techniques they advocated in the 1950s had few supporters in the United States but were enthusiastically embraced by Japanese organizations. As Japanese manufacturers began beating U.S. competitors in quality comparisons, however, Western managers soon took a more serious look at Deming’s and </a:t>
            </a:r>
            <a:r>
              <a:rPr lang="en-US" sz="1200" dirty="0" err="1">
                <a:latin typeface="Times New Roman" panose="02020603050405020304" pitchFamily="18" charset="0"/>
                <a:cs typeface="Times New Roman" panose="02020603050405020304" pitchFamily="18" charset="0"/>
              </a:rPr>
              <a:t>Juran’s</a:t>
            </a:r>
            <a:r>
              <a:rPr lang="en-US" sz="1200" dirty="0">
                <a:latin typeface="Times New Roman" panose="02020603050405020304" pitchFamily="18" charset="0"/>
                <a:cs typeface="Times New Roman" panose="02020603050405020304" pitchFamily="18" charset="0"/>
              </a:rPr>
              <a:t> ideas, which became the basis for today’s quality management programs.</a:t>
            </a: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Total quality management</a:t>
            </a:r>
            <a:r>
              <a:rPr lang="en-US" sz="1200" dirty="0">
                <a:latin typeface="Times New Roman" panose="02020603050405020304" pitchFamily="18" charset="0"/>
                <a:cs typeface="Times New Roman" panose="02020603050405020304" pitchFamily="18" charset="0"/>
              </a:rPr>
              <a:t>, or TQM, is a management philosophy devoted to continual improvement and responding to customer needs and expectations. (See Exhibit MH-6.) The term </a:t>
            </a:r>
            <a:r>
              <a:rPr lang="en-US" sz="1200" i="1" dirty="0">
                <a:latin typeface="Times New Roman" panose="02020603050405020304" pitchFamily="18" charset="0"/>
                <a:cs typeface="Times New Roman" panose="02020603050405020304" pitchFamily="18" charset="0"/>
              </a:rPr>
              <a:t>customer </a:t>
            </a:r>
            <a:r>
              <a:rPr lang="en-US" sz="1200" dirty="0">
                <a:latin typeface="Times New Roman" panose="02020603050405020304" pitchFamily="18" charset="0"/>
                <a:cs typeface="Times New Roman" panose="02020603050405020304" pitchFamily="18" charset="0"/>
              </a:rPr>
              <a:t>includes anyone who interacts with the organization’s product</a:t>
            </a:r>
          </a:p>
          <a:p>
            <a:r>
              <a:rPr lang="en-US" sz="1200" dirty="0">
                <a:latin typeface="Times New Roman" panose="02020603050405020304" pitchFamily="18" charset="0"/>
                <a:cs typeface="Times New Roman" panose="02020603050405020304" pitchFamily="18" charset="0"/>
              </a:rPr>
              <a:t>or services, internally or externally. It encompasses employees and suppliers as well as the people who purchase the organization’s goods or services</a:t>
            </a:r>
          </a:p>
          <a:p>
            <a:endParaRPr lang="en-US" dirty="0"/>
          </a:p>
        </p:txBody>
      </p:sp>
      <p:sp>
        <p:nvSpPr>
          <p:cNvPr id="4" name="Slide Number Placeholder 3"/>
          <p:cNvSpPr>
            <a:spLocks noGrp="1"/>
          </p:cNvSpPr>
          <p:nvPr>
            <p:ph type="sldNum" sz="quarter" idx="10"/>
          </p:nvPr>
        </p:nvSpPr>
        <p:spPr/>
        <p:txBody>
          <a:bodyPr/>
          <a:lstStyle/>
          <a:p>
            <a:fld id="{928425EC-431D-4B84-8029-AFF77F50EBBE}"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cs typeface="Arial" panose="020B0604020202020204" pitchFamily="34" charset="0"/>
              </a:rPr>
              <a:t>Most of these earlier approaches focused on managers’ concerns </a:t>
            </a:r>
            <a:r>
              <a:rPr lang="en-US" i="1" dirty="0">
                <a:cs typeface="Arial" panose="020B0604020202020204" pitchFamily="34" charset="0"/>
              </a:rPr>
              <a:t>inside </a:t>
            </a:r>
            <a:r>
              <a:rPr lang="en-US" dirty="0">
                <a:cs typeface="Arial" panose="020B0604020202020204" pitchFamily="34" charset="0"/>
              </a:rPr>
              <a:t>the organization.  Starting in the 1960s, management researchers began to look at what was happening in the external environment </a:t>
            </a:r>
            <a:r>
              <a:rPr lang="en-US" i="1" dirty="0">
                <a:cs typeface="Arial" panose="020B0604020202020204" pitchFamily="34" charset="0"/>
              </a:rPr>
              <a:t>outside  </a:t>
            </a:r>
            <a:r>
              <a:rPr lang="en-US" dirty="0">
                <a:cs typeface="Arial" panose="020B0604020202020204" pitchFamily="34" charset="0"/>
              </a:rPr>
              <a:t>the boundaries of the organization. Two contemporary management perspectives— systems and contingency—are part of this approach. Systems theory is a basic theory in the physical sciences, but had never been applied to organized human efforts.</a:t>
            </a:r>
          </a:p>
          <a:p>
            <a:pPr eaLnBrk="1" hangingPunct="1"/>
            <a:endParaRPr lang="en-US" dirty="0">
              <a:cs typeface="Arial" panose="020B0604020202020204" pitchFamily="34" charset="0"/>
            </a:endParaRPr>
          </a:p>
          <a:p>
            <a:pPr eaLnBrk="1" hangingPunct="1"/>
            <a:r>
              <a:rPr lang="en-US" dirty="0">
                <a:cs typeface="Arial" panose="020B0604020202020204" pitchFamily="34" charset="0"/>
              </a:rPr>
              <a:t>A </a:t>
            </a:r>
            <a:r>
              <a:rPr lang="en-US" b="1" dirty="0">
                <a:cs typeface="Arial" panose="020B0604020202020204" pitchFamily="34" charset="0"/>
              </a:rPr>
              <a:t>system </a:t>
            </a:r>
            <a:r>
              <a:rPr lang="en-US" dirty="0">
                <a:cs typeface="Arial" panose="020B0604020202020204" pitchFamily="34" charset="0"/>
              </a:rPr>
              <a:t>is a set of interrelated and interdependent parts arranged in a manner that produces a unified whole. The two basic types of systems are closed and open. </a:t>
            </a:r>
            <a:r>
              <a:rPr lang="en-US" b="1" dirty="0">
                <a:cs typeface="Arial" panose="020B0604020202020204" pitchFamily="34" charset="0"/>
              </a:rPr>
              <a:t>Closed systems </a:t>
            </a:r>
            <a:r>
              <a:rPr lang="en-US" dirty="0">
                <a:cs typeface="Arial" panose="020B0604020202020204" pitchFamily="34" charset="0"/>
              </a:rPr>
              <a:t>are not influenced by and do not interact with their environment. In contrast, </a:t>
            </a:r>
            <a:r>
              <a:rPr lang="en-US" b="1" dirty="0">
                <a:cs typeface="Arial" panose="020B0604020202020204" pitchFamily="34" charset="0"/>
              </a:rPr>
              <a:t>open systems </a:t>
            </a:r>
            <a:r>
              <a:rPr lang="en-US" dirty="0">
                <a:cs typeface="Arial" panose="020B0604020202020204" pitchFamily="34" charset="0"/>
              </a:rPr>
              <a:t>are influenced by and do interact with their environment. Today, when we describe organizations as systems, we mean open systems. </a:t>
            </a:r>
          </a:p>
          <a:p>
            <a:endParaRPr lang="en-US" dirty="0"/>
          </a:p>
        </p:txBody>
      </p:sp>
      <p:sp>
        <p:nvSpPr>
          <p:cNvPr id="4" name="Slide Number Placeholder 3"/>
          <p:cNvSpPr>
            <a:spLocks noGrp="1"/>
          </p:cNvSpPr>
          <p:nvPr>
            <p:ph type="sldNum" sz="quarter" idx="10"/>
          </p:nvPr>
        </p:nvSpPr>
        <p:spPr/>
        <p:txBody>
          <a:bodyPr/>
          <a:lstStyle/>
          <a:p>
            <a:fld id="{928425EC-431D-4B84-8029-AFF77F50EBBE}" type="slidenum">
              <a:rPr lang="en-US" smtClean="0"/>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425EC-431D-4B84-8029-AFF77F50EBBE}" type="slidenum">
              <a:rPr lang="en-US" smtClean="0"/>
              <a:t>25</a:t>
            </a:fld>
            <a:endParaRPr lang="en-US"/>
          </a:p>
        </p:txBody>
      </p:sp>
    </p:spTree>
    <p:extLst>
      <p:ext uri="{BB962C8B-B14F-4D97-AF65-F5344CB8AC3E}">
        <p14:creationId xmlns:p14="http://schemas.microsoft.com/office/powerpoint/2010/main" val="464817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e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t>4/17/2024</a:t>
            </a:fld>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38"/>
            <a:ext cx="7772400" cy="1470025"/>
          </a:xfrm>
          <a:prstGeom prst="rect">
            <a:avLst/>
          </a:prstGeom>
        </p:spPr>
        <p:txBody>
          <a:bodyPr>
            <a:normAutofit/>
          </a:bodyPr>
          <a:lstStyle>
            <a:lvl1pPr>
              <a:defRPr>
                <a:solidFill>
                  <a:srgbClr val="008000"/>
                </a:solidFill>
              </a:defRPr>
            </a:lvl1pPr>
          </a:lstStyle>
          <a:p>
            <a:pPr algn="l"/>
            <a:r>
              <a:rPr lang="en-US">
                <a:latin typeface="Helvetica"/>
                <a:cs typeface="Helvetica"/>
              </a:rPr>
              <a:t>Click to edit Master title style</a:t>
            </a:r>
            <a:endParaRPr lang="en-US" dirty="0">
              <a:latin typeface="Helvetica"/>
              <a:cs typeface="Helvetica"/>
            </a:endParaRP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a:solidFill>
                  <a:schemeClr val="tx1"/>
                </a:solidFill>
                <a:latin typeface="Helvetica"/>
                <a:cs typeface="Helvetica"/>
              </a:rPr>
              <a:t>Click to edit Master subtitle style</a:t>
            </a:r>
            <a:endParaRPr lang="en-US" sz="2400" b="1" dirty="0">
              <a:latin typeface="Helvetica"/>
              <a:cs typeface="Helvetic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D751C0-DD79-0043-A8DE-0BFEC2DE753E}"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751C0-DD79-0043-A8DE-0BFEC2DE753E}"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751C0-DD79-0043-A8DE-0BFEC2DE753E}"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p:cNvSpPr>
            <a:spLocks noGrp="1"/>
          </p:cNvSpPr>
          <p:nvPr>
            <p:ph type="body" sz="quarter" idx="13"/>
          </p:nvPr>
        </p:nvSpPr>
        <p:spPr>
          <a:xfrm>
            <a:off x="457200" y="1744663"/>
            <a:ext cx="82296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p:cNvSpPr>
            <a:spLocks noGrp="1"/>
          </p:cNvSpPr>
          <p:nvPr>
            <p:ph type="title"/>
          </p:nvPr>
        </p:nvSpPr>
        <p:spPr>
          <a:xfrm>
            <a:off x="628650" y="365125"/>
            <a:ext cx="78867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p:cNvSpPr>
            <a:spLocks noGrp="1"/>
          </p:cNvSpPr>
          <p:nvPr>
            <p:ph type="dt" sz="half" idx="14"/>
          </p:nvPr>
        </p:nvSpPr>
        <p:spPr/>
        <p:txBody>
          <a:bodyPr/>
          <a:lstStyle/>
          <a:p>
            <a:fld id="{E2D751C0-DD79-0043-A8DE-0BFEC2DE753E}" type="datetimeFigureOut">
              <a:rPr lang="en-US" smtClean="0"/>
              <a:t>4/17/2024</a:t>
            </a:fld>
            <a:endParaRPr lang="en-US"/>
          </a:p>
        </p:txBody>
      </p:sp>
      <p:sp>
        <p:nvSpPr>
          <p:cNvPr id="17" name="Footer Placeholder 16"/>
          <p:cNvSpPr>
            <a:spLocks noGrp="1"/>
          </p:cNvSpPr>
          <p:nvPr>
            <p:ph type="ftr" sz="quarter" idx="15"/>
          </p:nvPr>
        </p:nvSpPr>
        <p:spPr/>
        <p:txBody>
          <a:bodyPr/>
          <a:lstStyle/>
          <a:p>
            <a:endParaRPr lang="en-US"/>
          </a:p>
        </p:txBody>
      </p:sp>
      <p:sp>
        <p:nvSpPr>
          <p:cNvPr id="18" name="Slide Number Placeholder 17"/>
          <p:cNvSpPr>
            <a:spLocks noGrp="1"/>
          </p:cNvSpPr>
          <p:nvPr>
            <p:ph type="sldNum" sz="quarter" idx="16"/>
          </p:nvPr>
        </p:nvSpPr>
        <p:spPr/>
        <p:txBody>
          <a:bodyPr/>
          <a:lstStyle/>
          <a:p>
            <a:fld id="{F4801FD5-11B4-DE43-ACA2-E85EEB9A6F9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D751C0-DD79-0043-A8DE-0BFEC2DE753E}"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
        <p:nvSpPr>
          <p:cNvPr id="7" name="Content Placeholder 6"/>
          <p:cNvSpPr>
            <a:spLocks noGrp="1"/>
          </p:cNvSpPr>
          <p:nvPr>
            <p:ph sz="quarter" idx="13"/>
          </p:nvPr>
        </p:nvSpPr>
        <p:spPr>
          <a:xfrm>
            <a:off x="628650" y="1997075"/>
            <a:ext cx="7886700" cy="3930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a:xfrm>
            <a:off x="628650" y="365125"/>
            <a:ext cx="7886700" cy="1325563"/>
          </a:xfrm>
          <a:prstGeom prst="rect">
            <a:avLst/>
          </a:prstGeom>
        </p:spPr>
        <p:txBody>
          <a:bodyPr/>
          <a:lstStyle>
            <a:lvl1pPr>
              <a:defRPr>
                <a:solidFill>
                  <a:srgbClr val="008000"/>
                </a:solidFill>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solidFill>
                  <a:srgbClr val="008000"/>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751C0-DD79-0043-A8DE-0BFEC2DE753E}"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D751C0-DD79-0043-A8DE-0BFEC2DE753E}"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D751C0-DD79-0043-A8DE-0BFEC2DE753E}"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008000"/>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E2D751C0-DD79-0043-A8DE-0BFEC2DE753E}"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
        <p:nvSpPr>
          <p:cNvPr id="7" name="Content Placeholder 6"/>
          <p:cNvSpPr>
            <a:spLocks noGrp="1"/>
          </p:cNvSpPr>
          <p:nvPr>
            <p:ph sz="quarter" idx="13"/>
          </p:nvPr>
        </p:nvSpPr>
        <p:spPr>
          <a:xfrm>
            <a:off x="457200" y="1808163"/>
            <a:ext cx="8308975"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751C0-DD79-0043-A8DE-0BFEC2DE753E}" type="datetimeFigureOut">
              <a:rPr lang="en-US" smtClean="0"/>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a:t>
            </a:fld>
            <a:endParaRPr lang="en-US"/>
          </a:p>
        </p:txBody>
      </p:sp>
      <p:sp>
        <p:nvSpPr>
          <p:cNvPr id="5" name="Title 4"/>
          <p:cNvSpPr>
            <a:spLocks noGrp="1"/>
          </p:cNvSpPr>
          <p:nvPr>
            <p:ph type="title"/>
          </p:nvPr>
        </p:nvSpPr>
        <p:spPr>
          <a:xfrm>
            <a:off x="628650" y="365125"/>
            <a:ext cx="7886700" cy="1325563"/>
          </a:xfrm>
          <a:prstGeom prst="rect">
            <a:avLst/>
          </a:prstGeom>
        </p:spPr>
        <p:txBody>
          <a:bodyPr/>
          <a:lstStyle>
            <a:lvl1pPr>
              <a:defRPr>
                <a:solidFill>
                  <a:srgbClr val="008000"/>
                </a:solidFill>
              </a:defRPr>
            </a:lvl1pPr>
          </a:lstStyle>
          <a:p>
            <a:r>
              <a:rPr lang="en-US"/>
              <a:t>Click to edit Master title style</a:t>
            </a:r>
          </a:p>
        </p:txBody>
      </p:sp>
      <p:sp>
        <p:nvSpPr>
          <p:cNvPr id="7" name="Content Placeholder 6"/>
          <p:cNvSpPr>
            <a:spLocks noGrp="1"/>
          </p:cNvSpPr>
          <p:nvPr>
            <p:ph sz="quarter" idx="13"/>
          </p:nvPr>
        </p:nvSpPr>
        <p:spPr>
          <a:xfrm>
            <a:off x="628650" y="2165350"/>
            <a:ext cx="7886700" cy="3605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D751C0-DD79-0043-A8DE-0BFEC2DE753E}"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hyperlink" Target="https://www.facebook.com/knust.Ghana/"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hyperlink" Target="https://twitter.com/_knust_"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www.knust.edu.gh/" TargetMode="Externa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p:cNvGrpSpPr/>
          <p:nvPr/>
        </p:nvGrpSpPr>
        <p:grpSpPr>
          <a:xfrm>
            <a:off x="0" y="5992943"/>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NUST_logo Vect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15"/>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751C0-DD79-0043-A8DE-0BFEC2DE753E}" type="datetimeFigureOut">
              <a:rPr lang="en-US" smtClean="0"/>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01FD5-11B4-DE43-ACA2-E85EEB9A6F9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7.jpeg"/><Relationship Id="rId2" Type="http://schemas.openxmlformats.org/officeDocument/2006/relationships/hyperlink" Target="http://www.google.com.gh/url?sa=i&amp;rct=j&amp;q=&amp;esrc=s&amp;source=images&amp;cd=&amp;cad=rja&amp;uact=8&amp;ved=&amp;url=http://www.astragroup.com.au/operational-support/organisational-behaviour.aspx&amp;psig=AFQjCNGTkPDTVLvm0oRv8ytx_C6IGYh9UA&amp;ust=1453772118767912" TargetMode="External"/><Relationship Id="rId1" Type="http://schemas.openxmlformats.org/officeDocument/2006/relationships/slideLayout" Target="../slideLayouts/slideLayout2.xml"/><Relationship Id="rId6" Type="http://schemas.openxmlformats.org/officeDocument/2006/relationships/hyperlink" Target="http://www.google.com.gh/imgres?imgurl=http://1.bp.blogspot.com/-rPb4AIFDuGY/Tlz8DsDU8ZI/AAAAAAAAAV0/MaaNvJHNp2c/s1600/leader1.jpg&amp;imgrefurl=http://instanhijab.com/book/leadership-and-management-in-organisations/&amp;h=584&amp;w=738&amp;tbnid=RT9-lrA9gmgI_M:&amp;zoom=1&amp;docid=kUOZhCPPm_2x9M&amp;ei=cqt5VYGqIION7QaGuYDoCg&amp;tbm=isch&amp;ved=0CEQQMyhAMEA4ZGoVChMIgavRwvyHxgIVg0bbCh2GHACt" TargetMode="External"/><Relationship Id="rId5" Type="http://schemas.openxmlformats.org/officeDocument/2006/relationships/image" Target="../media/image26.jpeg"/><Relationship Id="rId4" Type="http://schemas.openxmlformats.org/officeDocument/2006/relationships/hyperlink" Target="https://www.google.com.gh/imgres?imgurl=https://eazieetalk.files.wordpress.com/2012/11/stock-photo-background-concept-wordcloud-illustration-of-organizational-behavior-753250571.jpg&amp;imgrefurl=https://eazieetalk.wordpress.com/2012/11/30/take-away-from-ob-course/&amp;h=280&amp;w=450&amp;tbnid=ThFM1_H54A0SMM:&amp;docid=QGkZ03AJWzpziM&amp;ei=HGilVoeGL4rTUeOEjIAF&amp;tbm=isch&amp;ved=0ahUKEwiHhIS_1sPKAhWKaRQKHWMCA1AQMwhoKEMwQw"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THE ALPHA TEST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83" y="402677"/>
            <a:ext cx="1876097" cy="18760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4731">
            <a:off x="6620566" y="4350087"/>
            <a:ext cx="2493284" cy="13962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40726"/>
            <a:ext cx="1923393" cy="1166858"/>
          </a:xfrm>
          <a:prstGeom prst="rect">
            <a:avLst/>
          </a:prstGeom>
        </p:spPr>
      </p:pic>
      <p:sp>
        <p:nvSpPr>
          <p:cNvPr id="8" name="Text Placeholder 1"/>
          <p:cNvSpPr>
            <a:spLocks noGrp="1"/>
          </p:cNvSpPr>
          <p:nvPr>
            <p:ph type="body" sz="quarter" idx="13"/>
          </p:nvPr>
        </p:nvSpPr>
        <p:spPr>
          <a:xfrm>
            <a:off x="1340069" y="1277007"/>
            <a:ext cx="5754414" cy="4304643"/>
          </a:xfrm>
        </p:spPr>
        <p:txBody>
          <a:bodyPr>
            <a:normAutofit/>
          </a:bodyPr>
          <a:lstStyle/>
          <a:p>
            <a:pPr marL="0" indent="0" algn="ctr">
              <a:buNone/>
            </a:pPr>
            <a:r>
              <a:rPr lang="en-US" dirty="0">
                <a:latin typeface="Times New Roman" panose="02020603050405020304" pitchFamily="18" charset="0"/>
                <a:cs typeface="Times New Roman" panose="02020603050405020304" pitchFamily="18" charset="0"/>
              </a:rPr>
              <a:t>As an environmental science student, one may be wondering why you need to study management. What three reasons will you give if a colleague from a different university asks why your department offers Principles of Management as a course?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199" y="1744664"/>
            <a:ext cx="5709139" cy="3964474"/>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Taylor’s most prominent followers were Frank and Lillian </a:t>
            </a:r>
            <a:r>
              <a:rPr lang="en-US" dirty="0" err="1">
                <a:latin typeface="Times New Roman" panose="02020603050405020304" pitchFamily="18" charset="0"/>
                <a:cs typeface="Times New Roman" panose="02020603050405020304" pitchFamily="18" charset="0"/>
              </a:rPr>
              <a:t>Gilbreth</a:t>
            </a:r>
            <a:r>
              <a:rPr lang="en-US" dirty="0">
                <a:latin typeface="Times New Roman" panose="02020603050405020304" pitchFamily="18" charset="0"/>
                <a:cs typeface="Times New Roman" panose="02020603050405020304" pitchFamily="18" charset="0"/>
              </a:rPr>
              <a:t>. Frank and his wife Lillian, a psychologist, studied work to eliminate inefficient hand-and-body motions. The </a:t>
            </a:r>
            <a:r>
              <a:rPr lang="en-US" dirty="0" err="1">
                <a:latin typeface="Times New Roman" panose="02020603050405020304" pitchFamily="18" charset="0"/>
                <a:cs typeface="Times New Roman" panose="02020603050405020304" pitchFamily="18" charset="0"/>
              </a:rPr>
              <a:t>Gilbreths</a:t>
            </a:r>
            <a:r>
              <a:rPr lang="en-US" dirty="0">
                <a:latin typeface="Times New Roman" panose="02020603050405020304" pitchFamily="18" charset="0"/>
                <a:cs typeface="Times New Roman" panose="02020603050405020304" pitchFamily="18" charset="0"/>
              </a:rPr>
              <a:t> also experimented with the design and use of the proper tools and equipment for optimizing work performance.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Gilbreths also devised a classification scheme to label 17 basic hand motions (such as search, grasp, hold), which they called </a:t>
            </a:r>
            <a:r>
              <a:rPr lang="en-US" b="1" dirty="0">
                <a:latin typeface="Times New Roman" panose="02020603050405020304" pitchFamily="18" charset="0"/>
                <a:cs typeface="Times New Roman" panose="02020603050405020304" pitchFamily="18" charset="0"/>
              </a:rPr>
              <a:t>therblig </a:t>
            </a:r>
            <a:r>
              <a:rPr lang="en-US" dirty="0">
                <a:latin typeface="Times New Roman" panose="02020603050405020304" pitchFamily="18" charset="0"/>
                <a:cs typeface="Times New Roman" panose="02020603050405020304" pitchFamily="18" charset="0"/>
              </a:rPr>
              <a:t>(Gilbreth spelled backward with the </a:t>
            </a:r>
            <a:r>
              <a:rPr lang="en-US" i="1" dirty="0" err="1">
                <a:latin typeface="Times New Roman" panose="02020603050405020304" pitchFamily="18" charset="0"/>
                <a:cs typeface="Times New Roman" panose="02020603050405020304" pitchFamily="18" charset="0"/>
              </a:rPr>
              <a:t>th</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transposed). This scheme gave the </a:t>
            </a:r>
            <a:r>
              <a:rPr lang="en-US" dirty="0" err="1">
                <a:latin typeface="Times New Roman" panose="02020603050405020304" pitchFamily="18" charset="0"/>
                <a:cs typeface="Times New Roman" panose="02020603050405020304" pitchFamily="18" charset="0"/>
              </a:rPr>
              <a:t>Gilbreths</a:t>
            </a:r>
            <a:r>
              <a:rPr lang="en-US" dirty="0">
                <a:latin typeface="Times New Roman" panose="02020603050405020304" pitchFamily="18" charset="0"/>
                <a:cs typeface="Times New Roman" panose="02020603050405020304" pitchFamily="18" charset="0"/>
              </a:rPr>
              <a:t> a more precise way of analyzing a worker’s exact hand movements.</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FRANK AND LILLIAN GILBRETH</a:t>
            </a:r>
          </a:p>
        </p:txBody>
      </p:sp>
      <p:pic>
        <p:nvPicPr>
          <p:cNvPr id="4" name="Picture 2"/>
          <p:cNvPicPr>
            <a:picLocks noChangeAspect="1" noChangeArrowheads="1"/>
          </p:cNvPicPr>
          <p:nvPr/>
        </p:nvPicPr>
        <p:blipFill>
          <a:blip r:embed="rId2"/>
          <a:srcRect/>
          <a:stretch>
            <a:fillRect/>
          </a:stretch>
        </p:blipFill>
        <p:spPr bwMode="auto">
          <a:xfrm>
            <a:off x="6271846" y="1690688"/>
            <a:ext cx="2872154" cy="418257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a:latin typeface="Times New Roman" panose="02020603050405020304" pitchFamily="18" charset="0"/>
                <a:cs typeface="Times New Roman" panose="02020603050405020304" pitchFamily="18" charset="0"/>
              </a:rPr>
              <a:t>General administrative theory  - </a:t>
            </a:r>
            <a:r>
              <a:rPr lang="en-US" dirty="0">
                <a:latin typeface="Times New Roman" panose="02020603050405020304" pitchFamily="18" charset="0"/>
                <a:cs typeface="Times New Roman" panose="02020603050405020304" pitchFamily="18" charset="0"/>
              </a:rPr>
              <a:t>an approach to management that focuses on describing what managers do and what constitutes good management practice</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GENERAL ADMINISTRATIVE THEORY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380892" cy="3999645"/>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Henri</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Fayol</a:t>
            </a:r>
            <a:r>
              <a:rPr lang="en-US" dirty="0">
                <a:latin typeface="Times New Roman" panose="02020603050405020304" pitchFamily="18" charset="0"/>
                <a:cs typeface="Times New Roman" panose="02020603050405020304" pitchFamily="18" charset="0"/>
              </a:rPr>
              <a:t> described the practice of management as something distinct from accounting, finance, production, distribution, and other typical business functions. His belief that management was an activity common to all business endeavors, government, and even the home led him to develop 14 </a:t>
            </a:r>
            <a:r>
              <a:rPr lang="en-US" b="1" dirty="0">
                <a:latin typeface="Times New Roman" panose="02020603050405020304" pitchFamily="18" charset="0"/>
                <a:cs typeface="Times New Roman" panose="02020603050405020304" pitchFamily="18" charset="0"/>
              </a:rPr>
              <a:t>principles of management</a:t>
            </a:r>
            <a:r>
              <a:rPr lang="en-US" dirty="0">
                <a:latin typeface="Times New Roman" panose="02020603050405020304" pitchFamily="18" charset="0"/>
                <a:cs typeface="Times New Roman" panose="02020603050405020304" pitchFamily="18" charset="0"/>
              </a:rPr>
              <a:t>—fundamental rules of management that could be applied to all organizational situations and taught in schools. These  principles are shown in Exhibit MH-3</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HENRI FAYOL</a:t>
            </a:r>
          </a:p>
        </p:txBody>
      </p:sp>
      <p:pic>
        <p:nvPicPr>
          <p:cNvPr id="4" name="Picture 2"/>
          <p:cNvPicPr>
            <a:picLocks noChangeAspect="1" noChangeArrowheads="1"/>
          </p:cNvPicPr>
          <p:nvPr/>
        </p:nvPicPr>
        <p:blipFill>
          <a:blip r:embed="rId2"/>
          <a:srcRect/>
          <a:stretch>
            <a:fillRect/>
          </a:stretch>
        </p:blipFill>
        <p:spPr bwMode="auto">
          <a:xfrm>
            <a:off x="6248400" y="1600200"/>
            <a:ext cx="2571750" cy="333851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MH-3 FAYOL’S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14 PRINCIPLES OF MANAGEMENT</a:t>
            </a:r>
          </a:p>
        </p:txBody>
      </p:sp>
      <p:pic>
        <p:nvPicPr>
          <p:cNvPr id="4" name="Picture 2"/>
          <p:cNvPicPr>
            <a:picLocks noChangeAspect="1" noChangeArrowheads="1"/>
          </p:cNvPicPr>
          <p:nvPr/>
        </p:nvPicPr>
        <p:blipFill>
          <a:blip r:embed="rId2"/>
          <a:srcRect/>
          <a:stretch>
            <a:fillRect/>
          </a:stretch>
        </p:blipFill>
        <p:spPr bwMode="auto">
          <a:xfrm>
            <a:off x="285750" y="1624013"/>
            <a:ext cx="8458200" cy="386238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EXHIBIT MH-3 FAYOL’S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14 PRINCIPLES OF MANAGEMENT (CONT.)</a:t>
            </a:r>
          </a:p>
        </p:txBody>
      </p:sp>
      <p:pic>
        <p:nvPicPr>
          <p:cNvPr id="4" name="Picture 3"/>
          <p:cNvPicPr>
            <a:picLocks noChangeAspect="1" noChangeArrowheads="1"/>
          </p:cNvPicPr>
          <p:nvPr/>
        </p:nvPicPr>
        <p:blipFill>
          <a:blip r:embed="rId2"/>
          <a:srcRect/>
          <a:stretch>
            <a:fillRect/>
          </a:stretch>
        </p:blipFill>
        <p:spPr bwMode="auto">
          <a:xfrm>
            <a:off x="798012" y="1785937"/>
            <a:ext cx="7848600" cy="32861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064369" cy="4011368"/>
          </a:xfrm>
        </p:spPr>
        <p:txBody>
          <a:bodyPr>
            <a:noAutofit/>
          </a:bodyPr>
          <a:lstStyle/>
          <a:p>
            <a:r>
              <a:rPr lang="en-US" sz="2300" dirty="0">
                <a:latin typeface="Times New Roman" panose="02020603050405020304" pitchFamily="18" charset="0"/>
                <a:cs typeface="Times New Roman" panose="02020603050405020304" pitchFamily="18" charset="0"/>
              </a:rPr>
              <a:t>Max Weber was a German sociologist who studied organizations.  Writing in the early 1900s, he developed a theory of authority structures and relations based on an ideal type of organization he called a </a:t>
            </a:r>
            <a:r>
              <a:rPr lang="en-US" sz="2300" b="1" dirty="0">
                <a:latin typeface="Times New Roman" panose="02020603050405020304" pitchFamily="18" charset="0"/>
                <a:cs typeface="Times New Roman" panose="02020603050405020304" pitchFamily="18" charset="0"/>
              </a:rPr>
              <a:t>bureaucracy</a:t>
            </a:r>
            <a:r>
              <a:rPr lang="en-US" sz="2300" dirty="0">
                <a:latin typeface="Times New Roman" panose="02020603050405020304" pitchFamily="18" charset="0"/>
                <a:cs typeface="Times New Roman" panose="02020603050405020304" pitchFamily="18" charset="0"/>
              </a:rPr>
              <a:t>—a form of organization characterized by division of labor, a clearly defined hierarchy, detailed rules and regulations, and impersonal relationships. (See Exhibit MH-4.)</a:t>
            </a:r>
          </a:p>
          <a:p>
            <a:endParaRPr lang="en-US" sz="23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GENERAL ADMINISTRATIVE THEORY (CONT.)</a:t>
            </a:r>
          </a:p>
        </p:txBody>
      </p:sp>
      <p:pic>
        <p:nvPicPr>
          <p:cNvPr id="4" name="Picture 2"/>
          <p:cNvPicPr>
            <a:picLocks noChangeAspect="1" noChangeArrowheads="1"/>
          </p:cNvPicPr>
          <p:nvPr/>
        </p:nvPicPr>
        <p:blipFill>
          <a:blip r:embed="rId2"/>
          <a:srcRect/>
          <a:stretch>
            <a:fillRect/>
          </a:stretch>
        </p:blipFill>
        <p:spPr bwMode="auto">
          <a:xfrm>
            <a:off x="5791200" y="1581150"/>
            <a:ext cx="2990850" cy="39243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EXHIBIT MH-4</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CHARACTERISTICS OF WEBER’S BUREAUCRACY</a:t>
            </a:r>
          </a:p>
        </p:txBody>
      </p:sp>
      <p:pic>
        <p:nvPicPr>
          <p:cNvPr id="4" name="Picture 2"/>
          <p:cNvPicPr>
            <a:picLocks noChangeAspect="1" noChangeArrowheads="1"/>
          </p:cNvPicPr>
          <p:nvPr/>
        </p:nvPicPr>
        <p:blipFill>
          <a:blip r:embed="rId2"/>
          <a:srcRect t="4575" b="3566"/>
          <a:stretch>
            <a:fillRect/>
          </a:stretch>
        </p:blipFill>
        <p:spPr bwMode="auto">
          <a:xfrm>
            <a:off x="877888" y="1524000"/>
            <a:ext cx="7388225" cy="44958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 y="1688614"/>
            <a:ext cx="6142892" cy="4116874"/>
          </a:xfrm>
        </p:spPr>
        <p:txBody>
          <a:bodyPr>
            <a:normAutofit fontScale="62500" lnSpcReduction="20000"/>
          </a:bodyPr>
          <a:lstStyle/>
          <a:p>
            <a:r>
              <a:rPr lang="en-US" dirty="0">
                <a:latin typeface="Times New Roman" panose="02020603050405020304" pitchFamily="18" charset="0"/>
                <a:cs typeface="Times New Roman" panose="02020603050405020304" pitchFamily="18" charset="0"/>
              </a:rPr>
              <a:t>The field of study that researches the actions (behavior) of people at work is called </a:t>
            </a:r>
            <a:r>
              <a:rPr lang="en-US" b="1" dirty="0">
                <a:latin typeface="Times New Roman" panose="02020603050405020304" pitchFamily="18" charset="0"/>
                <a:cs typeface="Times New Roman" panose="02020603050405020304" pitchFamily="18" charset="0"/>
              </a:rPr>
              <a:t>organizational behavior (OB)</a:t>
            </a:r>
            <a:r>
              <a:rPr lang="en-US" dirty="0">
                <a:latin typeface="Times New Roman" panose="02020603050405020304" pitchFamily="18" charset="0"/>
                <a:cs typeface="Times New Roman" panose="02020603050405020304" pitchFamily="18" charset="0"/>
              </a:rPr>
              <a:t>. Much of what managers do today when managing people—motivating, leading, building trust, working with a team, managing conflict, and so forth—has come out of OB research.</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Although a number of individuals in the early twentieth century recognized the importance of people to an organization’s success, </a:t>
            </a:r>
            <a:r>
              <a:rPr lang="en-US" b="1" dirty="0">
                <a:latin typeface="Times New Roman" panose="02020603050405020304" pitchFamily="18" charset="0"/>
                <a:cs typeface="Times New Roman" panose="02020603050405020304" pitchFamily="18" charset="0"/>
              </a:rPr>
              <a:t>four stand out as early advocates of the OB approach: Robert Owen, Hugo Munsterberg, Mary Parker Follett, and Chester Barnard.</a:t>
            </a:r>
            <a:r>
              <a:rPr lang="en-US" dirty="0">
                <a:latin typeface="Times New Roman" panose="02020603050405020304" pitchFamily="18" charset="0"/>
                <a:cs typeface="Times New Roman" panose="02020603050405020304" pitchFamily="18" charset="0"/>
              </a:rPr>
              <a:t> Their contributions were varied and distinct, yet all believed that people were the most important asset of the organization and should be managed accordingly.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BEHAVIOURAL APPROACH</a:t>
            </a:r>
          </a:p>
        </p:txBody>
      </p:sp>
      <p:pic>
        <p:nvPicPr>
          <p:cNvPr id="4" name="Picture 3" descr="https://encrypted-tbn1.gstatic.com/images?q=tbn:ANd9GcS3RdmhpzDsbi-WyKNlBoCR_B5nX1UBij1bPETWEFfLfO06EDdZnw">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7760677" y="3402287"/>
            <a:ext cx="1383323" cy="2459251"/>
          </a:xfrm>
          <a:prstGeom prst="rect">
            <a:avLst/>
          </a:prstGeom>
          <a:noFill/>
          <a:ln>
            <a:noFill/>
          </a:ln>
        </p:spPr>
      </p:pic>
      <p:pic>
        <p:nvPicPr>
          <p:cNvPr id="5" name="Picture 4" descr="Image result for pictures of organisational behaviour">
            <a:hlinkClick r:id="rId4"/>
          </p:cNvPr>
          <p:cNvPicPr/>
          <p:nvPr/>
        </p:nvPicPr>
        <p:blipFill rotWithShape="1">
          <a:blip r:embed="rId5">
            <a:extLst>
              <a:ext uri="{28A0092B-C50C-407E-A947-70E740481C1C}">
                <a14:useLocalDpi xmlns:a14="http://schemas.microsoft.com/office/drawing/2010/main" val="0"/>
              </a:ext>
            </a:extLst>
          </a:blip>
          <a:srcRect b="5882"/>
          <a:stretch>
            <a:fillRect/>
          </a:stretch>
        </p:blipFill>
        <p:spPr bwMode="auto">
          <a:xfrm>
            <a:off x="6442974" y="1526594"/>
            <a:ext cx="2701026" cy="1875693"/>
          </a:xfrm>
          <a:prstGeom prst="rect">
            <a:avLst/>
          </a:prstGeom>
          <a:ln>
            <a:noFill/>
          </a:ln>
          <a:effectLst>
            <a:outerShdw blurRad="292100" dist="139700" dir="2700000" algn="tl" rotWithShape="0">
              <a:srgbClr val="333333">
                <a:alpha val="65000"/>
              </a:srgbClr>
            </a:outerShdw>
          </a:effectLst>
        </p:spPr>
      </p:pic>
      <p:pic>
        <p:nvPicPr>
          <p:cNvPr id="6" name="Picture 5" descr="Image result for pictures of leadership in organisations">
            <a:hlinkClick r:id="rId6"/>
          </p:cNvPr>
          <p:cNvPicPr/>
          <p:nvPr/>
        </p:nvPicPr>
        <p:blipFill>
          <a:blip r:embed="rId7"/>
          <a:srcRect/>
          <a:stretch>
            <a:fillRect/>
          </a:stretch>
        </p:blipFill>
        <p:spPr bwMode="auto">
          <a:xfrm>
            <a:off x="6600091" y="3402287"/>
            <a:ext cx="1160585" cy="24239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MH-5</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EARLY OB ADVOCATES</a:t>
            </a:r>
          </a:p>
        </p:txBody>
      </p:sp>
      <p:grpSp>
        <p:nvGrpSpPr>
          <p:cNvPr id="4" name="Group 5"/>
          <p:cNvGrpSpPr/>
          <p:nvPr/>
        </p:nvGrpSpPr>
        <p:grpSpPr bwMode="auto">
          <a:xfrm>
            <a:off x="690563" y="1447800"/>
            <a:ext cx="7762875" cy="4629150"/>
            <a:chOff x="690563" y="1543050"/>
            <a:chExt cx="7762875" cy="4629150"/>
          </a:xfrm>
        </p:grpSpPr>
        <p:pic>
          <p:nvPicPr>
            <p:cNvPr id="5" name="Picture 2"/>
            <p:cNvPicPr>
              <a:picLocks noChangeAspect="1" noChangeArrowheads="1"/>
            </p:cNvPicPr>
            <p:nvPr/>
          </p:nvPicPr>
          <p:blipFill>
            <a:blip r:embed="rId2"/>
            <a:srcRect/>
            <a:stretch>
              <a:fillRect/>
            </a:stretch>
          </p:blipFill>
          <p:spPr bwMode="auto">
            <a:xfrm>
              <a:off x="690563" y="1543050"/>
              <a:ext cx="7762875" cy="4629150"/>
            </a:xfrm>
            <a:prstGeom prst="rect">
              <a:avLst/>
            </a:prstGeom>
            <a:noFill/>
            <a:ln w="9525">
              <a:noFill/>
              <a:miter lim="800000"/>
              <a:headEnd/>
              <a:tailEnd/>
            </a:ln>
          </p:spPr>
        </p:pic>
        <p:sp>
          <p:nvSpPr>
            <p:cNvPr id="6" name="Rectangle 5"/>
            <p:cNvSpPr/>
            <p:nvPr/>
          </p:nvSpPr>
          <p:spPr>
            <a:xfrm>
              <a:off x="690563" y="1543050"/>
              <a:ext cx="604837" cy="209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043355"/>
            <a:ext cx="5099538" cy="3985846"/>
          </a:xfrm>
        </p:spPr>
        <p:txBody>
          <a:bodyPr>
            <a:noAutofit/>
          </a:bodyPr>
          <a:lstStyle/>
          <a:p>
            <a:r>
              <a:rPr lang="en-US" sz="1800" dirty="0">
                <a:latin typeface="Times New Roman" panose="02020603050405020304" pitchFamily="18" charset="0"/>
                <a:cs typeface="Times New Roman" panose="02020603050405020304" pitchFamily="18" charset="0"/>
              </a:rPr>
              <a:t>Scholars generally agree that the Hawthorne Studies had a game-changing impact on management beliefs about the role of people in organizations. Elton Mayo concluded </a:t>
            </a:r>
            <a:r>
              <a:rPr lang="en-US" sz="1800" b="1" dirty="0">
                <a:latin typeface="Times New Roman" panose="02020603050405020304" pitchFamily="18" charset="0"/>
                <a:cs typeface="Times New Roman" panose="02020603050405020304" pitchFamily="18" charset="0"/>
              </a:rPr>
              <a:t>Hawthorne Studies . </a:t>
            </a:r>
            <a:r>
              <a:rPr lang="en-US" sz="1800" dirty="0">
                <a:latin typeface="Times New Roman" panose="02020603050405020304" pitchFamily="18" charset="0"/>
                <a:cs typeface="Times New Roman" panose="02020603050405020304" pitchFamily="18" charset="0"/>
              </a:rPr>
              <a:t>A series of studies during the 1920s and 1930s that provided new insights into individual and group behavior.  The studies  concluded that people’s behavior and attitudes are closely related, that group factors significantly</a:t>
            </a:r>
          </a:p>
          <a:p>
            <a:r>
              <a:rPr lang="en-US" sz="1800" dirty="0">
                <a:latin typeface="Times New Roman" panose="02020603050405020304" pitchFamily="18" charset="0"/>
                <a:cs typeface="Times New Roman" panose="02020603050405020304" pitchFamily="18" charset="0"/>
              </a:rPr>
              <a:t>affect individual behavior, that group standards establish individual worker output, and that money is less a factor in determining output than group standards, group attitudes, and security. These conclusions led to a new emphasis on the human behavior factor in the management of organizations.</a:t>
            </a:r>
            <a:endParaRPr lang="en-US" sz="1800" b="1"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HAWTHORNE STUDIES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796" y="2077925"/>
            <a:ext cx="3024554" cy="36077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4446" y="4160661"/>
            <a:ext cx="7772400" cy="1470025"/>
          </a:xfrm>
        </p:spPr>
        <p:txBody>
          <a:bodyPr>
            <a:noAutofit/>
          </a:bodyPr>
          <a:lstStyle/>
          <a:p>
            <a:r>
              <a:rPr lang="en-US" sz="3200" b="1" dirty="0">
                <a:latin typeface="Times New Roman" panose="02020603050405020304" pitchFamily="18" charset="0"/>
                <a:cs typeface="Times New Roman" panose="02020603050405020304" pitchFamily="18" charset="0"/>
              </a:rPr>
              <a:t>LOOKING BACK: THE HISTORY OF MANAGEMENT</a:t>
            </a:r>
          </a:p>
        </p:txBody>
      </p:sp>
      <p:sp>
        <p:nvSpPr>
          <p:cNvPr id="5" name="Text Placeholder 4"/>
          <p:cNvSpPr>
            <a:spLocks noGrp="1"/>
          </p:cNvSpPr>
          <p:nvPr>
            <p:ph type="subTitle" idx="1"/>
          </p:nvPr>
        </p:nvSpPr>
        <p:spPr>
          <a:xfrm>
            <a:off x="3645876" y="2176643"/>
            <a:ext cx="2063262" cy="691297"/>
          </a:xfrm>
        </p:spPr>
        <p:txBody>
          <a:bodyPr>
            <a:normAutofit fontScale="25000" lnSpcReduction="20000"/>
          </a:bodyPr>
          <a:lstStyle/>
          <a:p>
            <a:endParaRPr lang="en-US" sz="3200" b="1" dirty="0">
              <a:solidFill>
                <a:schemeClr val="tx1"/>
              </a:solidFill>
              <a:latin typeface="Times New Roman" panose="02020603050405020304" pitchFamily="18" charset="0"/>
              <a:cs typeface="Times New Roman" panose="02020603050405020304" pitchFamily="18" charset="0"/>
            </a:endParaRPr>
          </a:p>
          <a:p>
            <a:endParaRPr lang="en-US" b="1" dirty="0">
              <a:solidFill>
                <a:schemeClr val="tx1"/>
              </a:solidFill>
              <a:latin typeface="Times New Roman" panose="02020603050405020304" pitchFamily="18" charset="0"/>
              <a:cs typeface="Times New Roman" panose="02020603050405020304" pitchFamily="18" charset="0"/>
            </a:endParaRPr>
          </a:p>
          <a:p>
            <a:r>
              <a:rPr lang="en-US" sz="11200" b="1" dirty="0">
                <a:solidFill>
                  <a:srgbClr val="FF0000"/>
                </a:solidFill>
                <a:latin typeface="Times New Roman" panose="02020603050405020304" pitchFamily="18" charset="0"/>
                <a:cs typeface="Times New Roman" panose="02020603050405020304" pitchFamily="18" charset="0"/>
              </a:rPr>
              <a:t>UNIT 1b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85" y="1430947"/>
            <a:ext cx="2895600" cy="27297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338" y="1430946"/>
            <a:ext cx="2872153" cy="27297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129" y="4674026"/>
            <a:ext cx="1177071" cy="11770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685692" cy="4163768"/>
          </a:xfrm>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quantitative approach </a:t>
            </a:r>
            <a:r>
              <a:rPr lang="en-US" dirty="0">
                <a:latin typeface="Times New Roman" panose="02020603050405020304" pitchFamily="18" charset="0"/>
                <a:cs typeface="Times New Roman" panose="02020603050405020304" pitchFamily="18" charset="0"/>
              </a:rPr>
              <a:t>is the use of quantitative techniques to improve decision making. This approach also is known as </a:t>
            </a:r>
            <a:r>
              <a:rPr lang="en-US" i="1" dirty="0">
                <a:latin typeface="Times New Roman" panose="02020603050405020304" pitchFamily="18" charset="0"/>
                <a:cs typeface="Times New Roman" panose="02020603050405020304" pitchFamily="18" charset="0"/>
              </a:rPr>
              <a:t>management science. </a:t>
            </a:r>
          </a:p>
          <a:p>
            <a:r>
              <a:rPr lang="en-US" dirty="0">
                <a:latin typeface="Times New Roman" panose="02020603050405020304" pitchFamily="18" charset="0"/>
                <a:cs typeface="Times New Roman" panose="02020603050405020304" pitchFamily="18" charset="0"/>
              </a:rPr>
              <a:t>The quantitative approach evolved from mathematical and statistical solutions developed for military problems during World War II. After the war was over, many of these techniques used for military problems were applied to businesses.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THE  QUANTITATIVE APPROACH </a:t>
            </a:r>
          </a:p>
        </p:txBody>
      </p:sp>
      <p:pic>
        <p:nvPicPr>
          <p:cNvPr id="4" name="Picture 2"/>
          <p:cNvPicPr>
            <a:picLocks noChangeAspect="1" noChangeArrowheads="1"/>
          </p:cNvPicPr>
          <p:nvPr/>
        </p:nvPicPr>
        <p:blipFill>
          <a:blip r:embed="rId2"/>
          <a:srcRect/>
          <a:stretch>
            <a:fillRect/>
          </a:stretch>
        </p:blipFill>
        <p:spPr bwMode="auto">
          <a:xfrm>
            <a:off x="6142892" y="1524000"/>
            <a:ext cx="2391507" cy="41052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39969" y="1022292"/>
            <a:ext cx="5365372" cy="4808536"/>
          </a:xfrm>
        </p:spPr>
        <p:txBody>
          <a:bodyPr>
            <a:noAutofit/>
          </a:bodyPr>
          <a:lstStyle/>
          <a:p>
            <a:r>
              <a:rPr lang="en-US" sz="3600" b="1" dirty="0">
                <a:latin typeface="Times New Roman" panose="02020603050405020304" pitchFamily="18" charset="0"/>
                <a:cs typeface="Times New Roman" panose="02020603050405020304" pitchFamily="18" charset="0"/>
              </a:rPr>
              <a:t>Total quality management (TQM) </a:t>
            </a:r>
            <a:r>
              <a:rPr lang="en-US" sz="3600" dirty="0">
                <a:latin typeface="Times New Roman" panose="02020603050405020304" pitchFamily="18" charset="0"/>
                <a:cs typeface="Times New Roman" panose="02020603050405020304" pitchFamily="18" charset="0"/>
              </a:rPr>
              <a:t>- a philosophy of management that is driven by continuous improvement and responsiveness to customer needs and expectations</a:t>
            </a:r>
          </a:p>
          <a:p>
            <a:endParaRPr lang="en-US" sz="36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TOTAL QUALITY MANAGEMENT (TQM)</a:t>
            </a:r>
            <a:endParaRPr lang="en-US" sz="2800"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3"/>
          <a:srcRect/>
          <a:stretch>
            <a:fillRect/>
          </a:stretch>
        </p:blipFill>
        <p:spPr bwMode="auto">
          <a:xfrm>
            <a:off x="5558307" y="1266765"/>
            <a:ext cx="3276600" cy="456406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EXHIBIT MH-6</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WHAT IS QUALITY MANAGEMENT?</a:t>
            </a:r>
          </a:p>
        </p:txBody>
      </p:sp>
      <p:pic>
        <p:nvPicPr>
          <p:cNvPr id="4" name="Picture 2"/>
          <p:cNvPicPr>
            <a:picLocks noChangeAspect="1" noChangeArrowheads="1"/>
          </p:cNvPicPr>
          <p:nvPr/>
        </p:nvPicPr>
        <p:blipFill>
          <a:blip r:embed="rId2"/>
          <a:srcRect/>
          <a:stretch>
            <a:fillRect/>
          </a:stretch>
        </p:blipFill>
        <p:spPr bwMode="auto">
          <a:xfrm>
            <a:off x="609600" y="1487336"/>
            <a:ext cx="8153400" cy="47339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5882640" cy="4137977"/>
          </a:xfrm>
        </p:spPr>
        <p:txBody>
          <a:bodyPr>
            <a:normAutofit/>
          </a:bodyPr>
          <a:lstStyle/>
          <a:p>
            <a:pPr eaLnBrk="0" hangingPunct="0">
              <a:spcBef>
                <a:spcPct val="25000"/>
              </a:spcBef>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System - </a:t>
            </a:r>
            <a:r>
              <a:rPr lang="en-US" sz="2400" dirty="0">
                <a:latin typeface="Times New Roman" panose="02020603050405020304" pitchFamily="18" charset="0"/>
                <a:cs typeface="Times New Roman" panose="02020603050405020304" pitchFamily="18" charset="0"/>
              </a:rPr>
              <a:t>a set of interrelated and  interdependent parts arranged in a manner that produces a unified whole.</a:t>
            </a:r>
          </a:p>
          <a:p>
            <a:pPr eaLnBrk="0" hangingPunct="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Closed system - s</a:t>
            </a:r>
            <a:r>
              <a:rPr lang="en-US" sz="2400" dirty="0">
                <a:latin typeface="Times New Roman" panose="02020603050405020304" pitchFamily="18" charset="0"/>
                <a:cs typeface="Times New Roman" panose="02020603050405020304" pitchFamily="18" charset="0"/>
              </a:rPr>
              <a:t>ystems that are not influenced by and do not interact with their environment</a:t>
            </a:r>
          </a:p>
          <a:p>
            <a:pPr eaLnBrk="0" hangingPunct="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Open system - </a:t>
            </a:r>
            <a:r>
              <a:rPr lang="en-US" sz="2400" dirty="0">
                <a:latin typeface="Times New Roman" panose="02020603050405020304" pitchFamily="18" charset="0"/>
                <a:cs typeface="Times New Roman" panose="02020603050405020304" pitchFamily="18" charset="0"/>
              </a:rPr>
              <a:t>systems that interact with their environment</a:t>
            </a:r>
          </a:p>
          <a:p>
            <a:endParaRPr lang="en-US" sz="2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28650" y="579120"/>
            <a:ext cx="7886700" cy="701040"/>
          </a:xfrm>
        </p:spPr>
        <p:txBody>
          <a:bodyPr/>
          <a:lstStyle/>
          <a:p>
            <a:r>
              <a:rPr lang="en-US" sz="2800" b="1" dirty="0">
                <a:latin typeface="Times New Roman" panose="02020603050405020304" pitchFamily="18" charset="0"/>
                <a:cs typeface="Times New Roman" panose="02020603050405020304" pitchFamily="18" charset="0"/>
              </a:rPr>
              <a:t>CONTEMPORARY APPROACHES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810" y="3739515"/>
            <a:ext cx="2143125" cy="2143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EXHIBIT MH-7 ORGANIZATION AS AN</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OPEN SYSTEM</a:t>
            </a:r>
          </a:p>
        </p:txBody>
      </p:sp>
      <p:pic>
        <p:nvPicPr>
          <p:cNvPr id="4" name="Picture 2"/>
          <p:cNvPicPr>
            <a:picLocks noChangeAspect="1" noChangeArrowheads="1"/>
          </p:cNvPicPr>
          <p:nvPr/>
        </p:nvPicPr>
        <p:blipFill>
          <a:blip r:embed="rId2"/>
          <a:srcRect t="1675"/>
          <a:stretch>
            <a:fillRect/>
          </a:stretch>
        </p:blipFill>
        <p:spPr bwMode="auto">
          <a:xfrm>
            <a:off x="314325" y="1524000"/>
            <a:ext cx="8320088" cy="44196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Different and changing situations require managers to use different approaches and techniques. The </a:t>
            </a:r>
            <a:r>
              <a:rPr lang="en-US" b="1" dirty="0">
                <a:latin typeface="Times New Roman" panose="02020603050405020304" pitchFamily="18" charset="0"/>
                <a:cs typeface="Times New Roman" panose="02020603050405020304" pitchFamily="18" charset="0"/>
              </a:rPr>
              <a:t>contingency approach </a:t>
            </a:r>
            <a:r>
              <a:rPr lang="en-US" dirty="0">
                <a:latin typeface="Times New Roman" panose="02020603050405020304" pitchFamily="18" charset="0"/>
                <a:cs typeface="Times New Roman" panose="02020603050405020304" pitchFamily="18" charset="0"/>
              </a:rPr>
              <a:t>(sometimes called the </a:t>
            </a:r>
            <a:r>
              <a:rPr lang="en-US" i="1" dirty="0">
                <a:latin typeface="Times New Roman" panose="02020603050405020304" pitchFamily="18" charset="0"/>
                <a:cs typeface="Times New Roman" panose="02020603050405020304" pitchFamily="18" charset="0"/>
              </a:rPr>
              <a:t>situational approach</a:t>
            </a:r>
            <a:r>
              <a:rPr lang="en-US" dirty="0">
                <a:latin typeface="Times New Roman" panose="02020603050405020304" pitchFamily="18" charset="0"/>
                <a:cs typeface="Times New Roman" panose="02020603050405020304" pitchFamily="18" charset="0"/>
              </a:rPr>
              <a:t>) says that organizations are different, face different situations (contingencies), and require different ways of managing.</a:t>
            </a:r>
          </a:p>
          <a:p>
            <a:endParaRPr 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THE CONTINGENCY APPROACH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EXHIBIT MH-8</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POPULAR CONTINGENCY VARIABLES</a:t>
            </a:r>
          </a:p>
        </p:txBody>
      </p:sp>
      <p:pic>
        <p:nvPicPr>
          <p:cNvPr id="4" name="Picture 2"/>
          <p:cNvPicPr>
            <a:picLocks noChangeAspect="1" noChangeArrowheads="1"/>
          </p:cNvPicPr>
          <p:nvPr/>
        </p:nvPicPr>
        <p:blipFill>
          <a:blip r:embed="rId2"/>
          <a:srcRect b="1656"/>
          <a:stretch>
            <a:fillRect/>
          </a:stretch>
        </p:blipFill>
        <p:spPr bwMode="auto">
          <a:xfrm>
            <a:off x="323850" y="1306491"/>
            <a:ext cx="8820150" cy="45243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2103120"/>
            <a:ext cx="6797040" cy="3621405"/>
          </a:xfrm>
          <a:prstGeom prst="rect">
            <a:avLst/>
          </a:prstGeom>
        </p:spPr>
      </p:pic>
      <p:sp>
        <p:nvSpPr>
          <p:cNvPr id="3" name="Title 2"/>
          <p:cNvSpPr>
            <a:spLocks noGrp="1"/>
          </p:cNvSpPr>
          <p:nvPr>
            <p:ph type="title"/>
          </p:nvPr>
        </p:nvSpPr>
        <p:spPr/>
        <p:txBody>
          <a:bodyPr/>
          <a:lstStyle/>
          <a:p>
            <a:br>
              <a:rPr lang="en-US" b="1" dirty="0">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ANY QUESTION?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0"/>
            <a:ext cx="7886700" cy="1509395"/>
          </a:xfrm>
        </p:spPr>
        <p:txBody>
          <a:bodyPr/>
          <a:lstStyle/>
          <a:p>
            <a:br>
              <a:rPr lang="en-US" b="1" dirty="0">
                <a:solidFill>
                  <a:srgbClr val="00B050"/>
                </a:solidFill>
                <a:latin typeface="Times New Roman" panose="02020603050405020304" pitchFamily="18" charset="0"/>
                <a:cs typeface="Times New Roman" panose="02020603050405020304" pitchFamily="18" charset="0"/>
              </a:rPr>
            </a:br>
            <a:r>
              <a:rPr lang="en-US" b="1" dirty="0">
                <a:solidFill>
                  <a:srgbClr val="00B050"/>
                </a:solidFill>
                <a:latin typeface="Times New Roman" panose="02020603050405020304" pitchFamily="18" charset="0"/>
                <a:cs typeface="Times New Roman" panose="02020603050405020304" pitchFamily="18" charset="0"/>
              </a:rPr>
              <a:t>END OF LESSON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61436">
            <a:off x="2670028" y="2210174"/>
            <a:ext cx="3961100" cy="3404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LEARNING OUTCOMES</a:t>
            </a:r>
          </a:p>
        </p:txBody>
      </p:sp>
      <p:sp>
        <p:nvSpPr>
          <p:cNvPr id="4" name="Content Placeholder 1"/>
          <p:cNvSpPr>
            <a:spLocks noGrp="1"/>
          </p:cNvSpPr>
          <p:nvPr>
            <p:ph type="body" sz="quarter" idx="13"/>
          </p:nvPr>
        </p:nvSpPr>
        <p:spPr>
          <a:xfrm>
            <a:off x="457200" y="1744664"/>
            <a:ext cx="5826369" cy="4093428"/>
          </a:xfrm>
        </p:spPr>
        <p:txBody>
          <a:bodyPr>
            <a:normAutofit/>
          </a:bodyPr>
          <a:lstStyle/>
          <a:p>
            <a:pPr marL="457200" indent="-457200" eaLnBrk="1" hangingPunct="1">
              <a:buFont typeface="Arial" panose="020B0604020202020204" pitchFamily="34" charset="0"/>
              <a:buNone/>
            </a:pPr>
            <a:r>
              <a:rPr lang="en-US" sz="2400" b="1" i="0" dirty="0">
                <a:latin typeface="Times New Roman" panose="02020603050405020304" pitchFamily="18" charset="0"/>
                <a:cs typeface="Times New Roman" panose="02020603050405020304" pitchFamily="18" charset="0"/>
              </a:rPr>
              <a:t>Describe </a:t>
            </a:r>
            <a:r>
              <a:rPr lang="en-US" sz="2400" i="0" dirty="0">
                <a:latin typeface="Times New Roman" panose="02020603050405020304" pitchFamily="18" charset="0"/>
                <a:cs typeface="Times New Roman" panose="02020603050405020304" pitchFamily="18" charset="0"/>
              </a:rPr>
              <a:t>some early management examples.</a:t>
            </a:r>
          </a:p>
          <a:p>
            <a:pPr marL="457200" indent="-457200" eaLnBrk="1" hangingPunct="1">
              <a:buFont typeface="Arial" panose="020B0604020202020204" pitchFamily="34" charset="0"/>
              <a:buNone/>
            </a:pPr>
            <a:r>
              <a:rPr lang="en-US" sz="2400" b="1" i="0" dirty="0">
                <a:latin typeface="Times New Roman" panose="02020603050405020304" pitchFamily="18" charset="0"/>
                <a:cs typeface="Times New Roman" panose="02020603050405020304" pitchFamily="18" charset="0"/>
              </a:rPr>
              <a:t>Explain </a:t>
            </a:r>
            <a:r>
              <a:rPr lang="en-US" sz="2400" i="0" dirty="0">
                <a:latin typeface="Times New Roman" panose="02020603050405020304" pitchFamily="18" charset="0"/>
                <a:cs typeface="Times New Roman" panose="02020603050405020304" pitchFamily="18" charset="0"/>
              </a:rPr>
              <a:t>the various theories in the classical approach.</a:t>
            </a:r>
          </a:p>
          <a:p>
            <a:pPr marL="457200" indent="-457200" eaLnBrk="1" hangingPunct="1">
              <a:buFont typeface="Arial" panose="020B0604020202020204" pitchFamily="34" charset="0"/>
              <a:buNone/>
            </a:pPr>
            <a:r>
              <a:rPr lang="en-US" sz="2400" b="1" i="0" dirty="0">
                <a:latin typeface="Times New Roman" panose="02020603050405020304" pitchFamily="18" charset="0"/>
                <a:cs typeface="Times New Roman" panose="02020603050405020304" pitchFamily="18" charset="0"/>
              </a:rPr>
              <a:t>Discuss </a:t>
            </a:r>
            <a:r>
              <a:rPr lang="en-US" sz="2400" i="0" dirty="0">
                <a:latin typeface="Times New Roman" panose="02020603050405020304" pitchFamily="18" charset="0"/>
                <a:cs typeface="Times New Roman" panose="02020603050405020304" pitchFamily="18" charset="0"/>
              </a:rPr>
              <a:t>the development and uses of the behavioral approach.</a:t>
            </a:r>
          </a:p>
          <a:p>
            <a:pPr marL="457200" indent="-457200" eaLnBrk="1" hangingPunct="1">
              <a:buFont typeface="Arial" panose="020B0604020202020204" pitchFamily="34" charset="0"/>
              <a:buNone/>
            </a:pPr>
            <a:r>
              <a:rPr lang="en-US" sz="2400" b="1" i="0" dirty="0">
                <a:latin typeface="Times New Roman" panose="02020603050405020304" pitchFamily="18" charset="0"/>
                <a:cs typeface="Times New Roman" panose="02020603050405020304" pitchFamily="18" charset="0"/>
              </a:rPr>
              <a:t>Describe </a:t>
            </a:r>
            <a:r>
              <a:rPr lang="en-US" sz="2400" i="0" dirty="0">
                <a:latin typeface="Times New Roman" panose="02020603050405020304" pitchFamily="18" charset="0"/>
                <a:cs typeface="Times New Roman" panose="02020603050405020304" pitchFamily="18" charset="0"/>
              </a:rPr>
              <a:t>the quantitative approach.</a:t>
            </a:r>
          </a:p>
          <a:p>
            <a:pPr marL="457200" indent="-457200" eaLnBrk="1" hangingPunct="1">
              <a:buFont typeface="Arial" panose="020B0604020202020204" pitchFamily="34" charset="0"/>
              <a:buNone/>
            </a:pPr>
            <a:r>
              <a:rPr lang="en-US" sz="2400" b="1" i="0" dirty="0">
                <a:latin typeface="Times New Roman" panose="02020603050405020304" pitchFamily="18" charset="0"/>
                <a:cs typeface="Times New Roman" panose="02020603050405020304" pitchFamily="18" charset="0"/>
              </a:rPr>
              <a:t>Explain </a:t>
            </a:r>
            <a:r>
              <a:rPr lang="en-US" sz="2400" i="0" dirty="0">
                <a:latin typeface="Times New Roman" panose="02020603050405020304" pitchFamily="18" charset="0"/>
                <a:cs typeface="Times New Roman" panose="02020603050405020304" pitchFamily="18" charset="0"/>
              </a:rPr>
              <a:t>the various theories in the contemporary approach.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452" y="2967037"/>
            <a:ext cx="2143125" cy="2143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EXHIBIT MH-1</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MAJOR APPROACHES TO MANAGEMENT</a:t>
            </a:r>
          </a:p>
        </p:txBody>
      </p:sp>
      <p:pic>
        <p:nvPicPr>
          <p:cNvPr id="4" name="Picture 2"/>
          <p:cNvPicPr>
            <a:picLocks noChangeAspect="1" noChangeArrowheads="1"/>
          </p:cNvPicPr>
          <p:nvPr/>
        </p:nvPicPr>
        <p:blipFill>
          <a:blip r:embed="rId2"/>
          <a:srcRect/>
          <a:stretch>
            <a:fillRect/>
          </a:stretch>
        </p:blipFill>
        <p:spPr bwMode="auto">
          <a:xfrm>
            <a:off x="350838" y="1512888"/>
            <a:ext cx="8412162" cy="4506912"/>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3"/>
            <a:ext cx="8229600" cy="2897675"/>
          </a:xfrm>
        </p:spPr>
        <p:txBody>
          <a:bodyPr>
            <a:normAutofit/>
          </a:bodyPr>
          <a:lstStyle/>
          <a:p>
            <a:r>
              <a:rPr lang="en-US" sz="2400" dirty="0">
                <a:latin typeface="Times New Roman" panose="02020603050405020304" pitchFamily="18" charset="0"/>
                <a:cs typeface="Times New Roman" panose="02020603050405020304" pitchFamily="18" charset="0"/>
              </a:rPr>
              <a:t>Ancient Management - Egypt (pyramids) and China (Great Wall): The Egyptian pyramids and the Great Wall of China are proof that projects of tremendous scope, employing tens of thousands of people, were completed in ancient times</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EARLY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96" y="3814853"/>
            <a:ext cx="3661996" cy="20598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08" y="3710827"/>
            <a:ext cx="3176954" cy="22679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914400"/>
            <a:ext cx="6784204" cy="4806462"/>
          </a:xfrm>
        </p:spPr>
        <p:txBody>
          <a:bodyPr>
            <a:noAutofit/>
          </a:bodyPr>
          <a:lstStyle/>
          <a:p>
            <a:r>
              <a:rPr lang="en-US" sz="2200" dirty="0">
                <a:latin typeface="Times New Roman" panose="02020603050405020304" pitchFamily="18" charset="0"/>
                <a:cs typeface="Times New Roman" panose="02020603050405020304" pitchFamily="18" charset="0"/>
              </a:rPr>
              <a:t>In 1776, </a:t>
            </a:r>
            <a:r>
              <a:rPr lang="en-US" sz="2200" b="1" dirty="0">
                <a:latin typeface="Times New Roman" panose="02020603050405020304" pitchFamily="18" charset="0"/>
                <a:cs typeface="Times New Roman" panose="02020603050405020304" pitchFamily="18" charset="0"/>
              </a:rPr>
              <a:t>Adam Smith </a:t>
            </a:r>
            <a:r>
              <a:rPr lang="en-US" sz="2200" dirty="0">
                <a:latin typeface="Times New Roman" panose="02020603050405020304" pitchFamily="18" charset="0"/>
                <a:cs typeface="Times New Roman" panose="02020603050405020304" pitchFamily="18" charset="0"/>
              </a:rPr>
              <a:t>published </a:t>
            </a:r>
            <a:r>
              <a:rPr lang="en-US" sz="2200" i="1" dirty="0">
                <a:latin typeface="Times New Roman" panose="02020603050405020304" pitchFamily="18" charset="0"/>
                <a:cs typeface="Times New Roman" panose="02020603050405020304" pitchFamily="18" charset="0"/>
              </a:rPr>
              <a:t>The Wealth of Nations</a:t>
            </a:r>
            <a:r>
              <a:rPr lang="en-US" sz="2200" dirty="0">
                <a:latin typeface="Times New Roman" panose="02020603050405020304" pitchFamily="18" charset="0"/>
                <a:cs typeface="Times New Roman" panose="02020603050405020304" pitchFamily="18" charset="0"/>
              </a:rPr>
              <a:t>, in which he argued the economic advantages that organizations and society would gain from the </a:t>
            </a:r>
            <a:r>
              <a:rPr lang="en-US" sz="2200" b="1" dirty="0">
                <a:latin typeface="Times New Roman" panose="02020603050405020304" pitchFamily="18" charset="0"/>
                <a:cs typeface="Times New Roman" panose="02020603050405020304" pitchFamily="18" charset="0"/>
              </a:rPr>
              <a:t>division of labor </a:t>
            </a:r>
            <a:r>
              <a:rPr lang="en-US" sz="2200" dirty="0">
                <a:latin typeface="Times New Roman" panose="02020603050405020304" pitchFamily="18" charset="0"/>
                <a:cs typeface="Times New Roman" panose="02020603050405020304" pitchFamily="18" charset="0"/>
              </a:rPr>
              <a:t>(or </a:t>
            </a:r>
            <a:r>
              <a:rPr lang="en-US" sz="2200" b="1" dirty="0">
                <a:latin typeface="Times New Roman" panose="02020603050405020304" pitchFamily="18" charset="0"/>
                <a:cs typeface="Times New Roman" panose="02020603050405020304" pitchFamily="18" charset="0"/>
              </a:rPr>
              <a:t>job specialization</a:t>
            </a:r>
            <a:r>
              <a:rPr lang="en-US" sz="2200" dirty="0">
                <a:latin typeface="Times New Roman" panose="02020603050405020304" pitchFamily="18" charset="0"/>
                <a:cs typeface="Times New Roman" panose="02020603050405020304" pitchFamily="18" charset="0"/>
              </a:rPr>
              <a:t>)—that is, breaking down jobs into narrow and repetitive tasks.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Starting in the late eighteenth century when machine power was substituted for human power, a point in history known as the </a:t>
            </a:r>
            <a:r>
              <a:rPr lang="en-US" sz="2200" b="1" dirty="0">
                <a:latin typeface="Times New Roman" panose="02020603050405020304" pitchFamily="18" charset="0"/>
                <a:cs typeface="Times New Roman" panose="02020603050405020304" pitchFamily="18" charset="0"/>
              </a:rPr>
              <a:t>industrial revolution</a:t>
            </a:r>
            <a:r>
              <a:rPr lang="en-US" sz="2200" dirty="0">
                <a:latin typeface="Times New Roman" panose="02020603050405020304" pitchFamily="18" charset="0"/>
                <a:cs typeface="Times New Roman" panose="02020603050405020304" pitchFamily="18" charset="0"/>
              </a:rPr>
              <a:t>, it became more economical to manufacture goods in factories rather than at home. These large efficient factories needed someone to forecast demand, ensure that enough material was on hand to make products, assign tasks to people, direct daily activities, and so forth.</a:t>
            </a:r>
          </a:p>
          <a:p>
            <a:endParaRPr lang="en-US" sz="22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240277" y="226580"/>
            <a:ext cx="7886700" cy="549275"/>
          </a:xfrm>
        </p:spPr>
        <p:txBody>
          <a:bodyPr/>
          <a:lstStyle/>
          <a:p>
            <a:r>
              <a:rPr lang="en-US" sz="3200" b="1" dirty="0">
                <a:latin typeface="Times New Roman" panose="02020603050405020304" pitchFamily="18" charset="0"/>
                <a:cs typeface="Times New Roman" panose="02020603050405020304" pitchFamily="18" charset="0"/>
              </a:rPr>
              <a:t>EARLY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404" y="0"/>
            <a:ext cx="1771146" cy="59787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510202"/>
            <a:ext cx="8058150" cy="3835521"/>
          </a:xfrm>
        </p:spPr>
        <p:txBody>
          <a:bodyPr>
            <a:noAutofit/>
          </a:bodyPr>
          <a:lstStyle/>
          <a:p>
            <a:r>
              <a:rPr lang="en-US" sz="2000" dirty="0">
                <a:latin typeface="Times New Roman" panose="02020603050405020304" pitchFamily="18" charset="0"/>
                <a:cs typeface="Times New Roman" panose="02020603050405020304" pitchFamily="18" charset="0"/>
              </a:rPr>
              <a:t>The first studies of management, often called the </a:t>
            </a:r>
            <a:r>
              <a:rPr lang="en-US" sz="2000" b="1" dirty="0">
                <a:latin typeface="Times New Roman" panose="02020603050405020304" pitchFamily="18" charset="0"/>
                <a:cs typeface="Times New Roman" panose="02020603050405020304" pitchFamily="18" charset="0"/>
              </a:rPr>
              <a:t>classical approach</a:t>
            </a:r>
            <a:r>
              <a:rPr lang="en-US" sz="2000" dirty="0">
                <a:latin typeface="Times New Roman" panose="02020603050405020304" pitchFamily="18" charset="0"/>
                <a:cs typeface="Times New Roman" panose="02020603050405020304" pitchFamily="18" charset="0"/>
              </a:rPr>
              <a:t>, emphasized rationality and making organizations and workers as efficient as possible. </a:t>
            </a:r>
          </a:p>
          <a:p>
            <a:r>
              <a:rPr lang="en-US" sz="2000" dirty="0">
                <a:latin typeface="Times New Roman" panose="02020603050405020304" pitchFamily="18" charset="0"/>
                <a:cs typeface="Times New Roman" panose="02020603050405020304" pitchFamily="18" charset="0"/>
              </a:rPr>
              <a:t>Two major theories comprise the classical approach: </a:t>
            </a:r>
            <a:r>
              <a:rPr lang="en-US" sz="2000" b="1" dirty="0">
                <a:latin typeface="Times New Roman" panose="02020603050405020304" pitchFamily="18" charset="0"/>
                <a:cs typeface="Times New Roman" panose="02020603050405020304" pitchFamily="18" charset="0"/>
              </a:rPr>
              <a:t>Scientific management</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General administrative theory. </a:t>
            </a:r>
          </a:p>
          <a:p>
            <a:r>
              <a:rPr lang="en-US" sz="2000" dirty="0">
                <a:latin typeface="Times New Roman" panose="02020603050405020304" pitchFamily="18" charset="0"/>
                <a:cs typeface="Times New Roman" panose="02020603050405020304" pitchFamily="18" charset="0"/>
              </a:rPr>
              <a:t>The two most important contributors to scientific management theory were Frederick W. Taylor and the husband-wife team of Frank and Lillian </a:t>
            </a:r>
            <a:r>
              <a:rPr lang="en-US" sz="2000" dirty="0" err="1">
                <a:latin typeface="Times New Roman" panose="02020603050405020304" pitchFamily="18" charset="0"/>
                <a:cs typeface="Times New Roman" panose="02020603050405020304" pitchFamily="18" charset="0"/>
              </a:rPr>
              <a:t>Gilbreth</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two most important contributors to general administrative theory were Henri </a:t>
            </a:r>
            <a:r>
              <a:rPr lang="en-US" sz="2000" dirty="0" err="1">
                <a:latin typeface="Times New Roman" panose="02020603050405020304" pitchFamily="18" charset="0"/>
                <a:cs typeface="Times New Roman" panose="02020603050405020304" pitchFamily="18" charset="0"/>
              </a:rPr>
              <a:t>Fayol</a:t>
            </a:r>
            <a:r>
              <a:rPr lang="en-US" sz="2000" dirty="0">
                <a:latin typeface="Times New Roman" panose="02020603050405020304" pitchFamily="18" charset="0"/>
                <a:cs typeface="Times New Roman" panose="02020603050405020304" pitchFamily="18" charset="0"/>
              </a:rPr>
              <a:t> and Max Weber. Let’s take a look at each of these important figures in management history.</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CLASSICAL APPROACH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508" y="4396154"/>
            <a:ext cx="2313841" cy="15811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88" y="4730261"/>
            <a:ext cx="2857500" cy="12470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200" y="1744664"/>
            <a:ext cx="4337538" cy="3601060"/>
          </a:xfrm>
        </p:spPr>
        <p:txBody>
          <a:bodyPr>
            <a:normAutofit fontScale="92500"/>
          </a:bodyPr>
          <a:lstStyle/>
          <a:p>
            <a:pPr eaLnBrk="0" hangingPunct="0">
              <a:spcBef>
                <a:spcPct val="4000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Fredrick Winslow Taylor</a:t>
            </a:r>
          </a:p>
          <a:p>
            <a:pPr lvl="1" eaLnBrk="0" hangingPunct="0">
              <a:spcBef>
                <a:spcPct val="400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“father” of scientific management</a:t>
            </a:r>
          </a:p>
          <a:p>
            <a:pPr eaLnBrk="0" hangingPunct="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Scientific management - </a:t>
            </a:r>
            <a:r>
              <a:rPr lang="en-US" sz="2800" dirty="0">
                <a:latin typeface="Times New Roman" panose="02020603050405020304" pitchFamily="18" charset="0"/>
                <a:cs typeface="Times New Roman" panose="02020603050405020304" pitchFamily="18" charset="0"/>
              </a:rPr>
              <a:t>an approach that involves using the scientific method to find the “one best way” for a job to be done.</a:t>
            </a:r>
          </a:p>
          <a:p>
            <a:endParaRPr lang="en-US" sz="2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pPr algn="l"/>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SCIENTIFIC MANAGEMENT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581" y="914965"/>
            <a:ext cx="1900906" cy="27074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76" y="4018942"/>
            <a:ext cx="3434406" cy="17687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EXHIBIT MH-2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TAYLOR’S SCIENTIFIC MANAGEMENT PRINCIPLES</a:t>
            </a:r>
          </a:p>
        </p:txBody>
      </p:sp>
      <p:pic>
        <p:nvPicPr>
          <p:cNvPr id="4" name="Picture 2"/>
          <p:cNvPicPr>
            <a:picLocks noChangeAspect="1" noChangeArrowheads="1"/>
          </p:cNvPicPr>
          <p:nvPr/>
        </p:nvPicPr>
        <p:blipFill>
          <a:blip r:embed="rId2"/>
          <a:srcRect/>
          <a:stretch>
            <a:fillRect/>
          </a:stretch>
        </p:blipFill>
        <p:spPr bwMode="auto">
          <a:xfrm>
            <a:off x="10795" y="2285365"/>
            <a:ext cx="9132888" cy="3176954"/>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UNI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 1</Template>
  <TotalTime>366</TotalTime>
  <Words>1528</Words>
  <Application>Microsoft Office PowerPoint</Application>
  <PresentationFormat>On-screen Show (4:3)</PresentationFormat>
  <Paragraphs>78</Paragraphs>
  <Slides>28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vt:lpstr>
      <vt:lpstr>Times New Roman</vt:lpstr>
      <vt:lpstr>UNIT 1</vt:lpstr>
      <vt:lpstr>THE ALPHA TEST </vt:lpstr>
      <vt:lpstr>LOOKING BACK: THE HISTORY OF MANAGEMENT</vt:lpstr>
      <vt:lpstr> LEARNING OUTCOMES</vt:lpstr>
      <vt:lpstr>EXHIBIT MH-1 MAJOR APPROACHES TO MANAGEMENT</vt:lpstr>
      <vt:lpstr> EARLY MANAGEMENT</vt:lpstr>
      <vt:lpstr>EARLY MANAGEMENT</vt:lpstr>
      <vt:lpstr> CLASSICAL APPROACH</vt:lpstr>
      <vt:lpstr> SCIENTIFIC MANAGEMENT</vt:lpstr>
      <vt:lpstr>EXHIBIT MH-2  TAYLOR’S SCIENTIFIC MANAGEMENT PRINCIPLES</vt:lpstr>
      <vt:lpstr> FRANK AND LILLIAN GILBRETH</vt:lpstr>
      <vt:lpstr> GENERAL ADMINISTRATIVE THEORY</vt:lpstr>
      <vt:lpstr> HENRI FAYOL</vt:lpstr>
      <vt:lpstr>EXHIBIT MH-3 FAYOL’S  14 PRINCIPLES OF MANAGEMENT</vt:lpstr>
      <vt:lpstr>EXHIBIT MH-3 FAYOL’S  14 PRINCIPLES OF MANAGEMENT (CONT.)</vt:lpstr>
      <vt:lpstr>GENERAL ADMINISTRATIVE THEORY (CONT.)</vt:lpstr>
      <vt:lpstr>EXHIBIT MH-4 CHARACTERISTICS OF WEBER’S BUREAUCRACY</vt:lpstr>
      <vt:lpstr> BEHAVIOURAL APPROACH</vt:lpstr>
      <vt:lpstr>EXHIBIT MH-5 EARLY OB ADVOCATES</vt:lpstr>
      <vt:lpstr>HAWTHORNE STUDIES</vt:lpstr>
      <vt:lpstr> THE  QUANTITATIVE APPROACH </vt:lpstr>
      <vt:lpstr>TOTAL QUALITY MANAGEMENT (TQM)</vt:lpstr>
      <vt:lpstr>EXHIBIT MH-6 WHAT IS QUALITY MANAGEMENT?</vt:lpstr>
      <vt:lpstr>CONTEMPORARY APPROACHES</vt:lpstr>
      <vt:lpstr>EXHIBIT MH-7 ORGANIZATION AS AN OPEN SYSTEM</vt:lpstr>
      <vt:lpstr> THE CONTINGENCY APPROACH</vt:lpstr>
      <vt:lpstr>EXHIBIT MH-8 POPULAR CONTINGENCY VARIABLES</vt:lpstr>
      <vt:lpstr> ANY QUESTION?</vt:lpstr>
      <vt:lpstr> END OF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MANAGEMENT MAS 261</dc:title>
  <dc:creator>Charlotte Adjanor-Doku</dc:creator>
  <cp:lastModifiedBy>User</cp:lastModifiedBy>
  <cp:revision>46</cp:revision>
  <dcterms:created xsi:type="dcterms:W3CDTF">2022-02-25T13:10:00Z</dcterms:created>
  <dcterms:modified xsi:type="dcterms:W3CDTF">2024-04-17T22:33:49Z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51EF284548114000A03D751B4DCF5801</vt:lpwstr>
  </property>
  <property fmtid="{D5CDD505-2E9C-101B-9397-08002B2CF9AE}" pid="3" name="KSOProductBuildVer">
    <vt:lpwstr>2057-11.2.0.11486</vt:lpwstr>
  </property>
</Properties>
</file>